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50"/>
  </p:notesMasterIdLst>
  <p:sldIdLst>
    <p:sldId id="256" r:id="rId2"/>
    <p:sldId id="257" r:id="rId3"/>
    <p:sldId id="269" r:id="rId4"/>
    <p:sldId id="308" r:id="rId5"/>
    <p:sldId id="398" r:id="rId6"/>
    <p:sldId id="309" r:id="rId7"/>
    <p:sldId id="381" r:id="rId8"/>
    <p:sldId id="316" r:id="rId9"/>
    <p:sldId id="317" r:id="rId10"/>
    <p:sldId id="318" r:id="rId11"/>
    <p:sldId id="319" r:id="rId12"/>
    <p:sldId id="320" r:id="rId13"/>
    <p:sldId id="321" r:id="rId14"/>
    <p:sldId id="324" r:id="rId15"/>
    <p:sldId id="325" r:id="rId16"/>
    <p:sldId id="326" r:id="rId17"/>
    <p:sldId id="327" r:id="rId18"/>
    <p:sldId id="328" r:id="rId19"/>
    <p:sldId id="330" r:id="rId20"/>
    <p:sldId id="331" r:id="rId21"/>
    <p:sldId id="332" r:id="rId22"/>
    <p:sldId id="333" r:id="rId23"/>
    <p:sldId id="334" r:id="rId24"/>
    <p:sldId id="335" r:id="rId25"/>
    <p:sldId id="336" r:id="rId26"/>
    <p:sldId id="337" r:id="rId27"/>
    <p:sldId id="338" r:id="rId28"/>
    <p:sldId id="382" r:id="rId29"/>
    <p:sldId id="362" r:id="rId30"/>
    <p:sldId id="363" r:id="rId31"/>
    <p:sldId id="364" r:id="rId32"/>
    <p:sldId id="366" r:id="rId33"/>
    <p:sldId id="365" r:id="rId34"/>
    <p:sldId id="367" r:id="rId35"/>
    <p:sldId id="370" r:id="rId36"/>
    <p:sldId id="372" r:id="rId37"/>
    <p:sldId id="373" r:id="rId38"/>
    <p:sldId id="374" r:id="rId39"/>
    <p:sldId id="375" r:id="rId40"/>
    <p:sldId id="376" r:id="rId41"/>
    <p:sldId id="385" r:id="rId42"/>
    <p:sldId id="397" r:id="rId43"/>
    <p:sldId id="388" r:id="rId44"/>
    <p:sldId id="389" r:id="rId45"/>
    <p:sldId id="392" r:id="rId46"/>
    <p:sldId id="383" r:id="rId47"/>
    <p:sldId id="384" r:id="rId48"/>
    <p:sldId id="378" r:id="rId49"/>
  </p:sldIdLst>
  <p:sldSz cx="9144000" cy="5143500" type="screen16x9"/>
  <p:notesSz cx="6858000" cy="9144000"/>
  <p:embeddedFontLst>
    <p:embeddedFont>
      <p:font typeface="Raleway Light" panose="020B0604020202020204" charset="0"/>
      <p:regular r:id="rId51"/>
      <p:bold r:id="rId52"/>
      <p:italic r:id="rId53"/>
      <p:boldItalic r:id="rId54"/>
    </p:embeddedFont>
    <p:embeddedFont>
      <p:font typeface="Playfair Display" panose="020B0604020202020204" charset="0"/>
      <p:regular r:id="rId55"/>
      <p:bold r:id="rId56"/>
      <p:italic r:id="rId57"/>
      <p:boldItalic r:id="rId58"/>
    </p:embeddedFont>
    <p:embeddedFont>
      <p:font typeface="Calibri" panose="020F0502020204030204" pitchFamily="34" charset="0"/>
      <p:regular r:id="rId59"/>
      <p:bold r:id="rId60"/>
      <p:italic r:id="rId61"/>
      <p:boldItalic r:id="rId6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3718D136-88ED-44B4-9BA8-2D4BABA51C7E}">
          <p14:sldIdLst>
            <p14:sldId id="256"/>
            <p14:sldId id="257"/>
            <p14:sldId id="269"/>
            <p14:sldId id="308"/>
            <p14:sldId id="398"/>
            <p14:sldId id="309"/>
            <p14:sldId id="381"/>
            <p14:sldId id="316"/>
            <p14:sldId id="317"/>
            <p14:sldId id="318"/>
            <p14:sldId id="319"/>
            <p14:sldId id="320"/>
            <p14:sldId id="321"/>
            <p14:sldId id="324"/>
            <p14:sldId id="325"/>
            <p14:sldId id="326"/>
            <p14:sldId id="327"/>
            <p14:sldId id="328"/>
            <p14:sldId id="330"/>
            <p14:sldId id="331"/>
            <p14:sldId id="332"/>
            <p14:sldId id="333"/>
            <p14:sldId id="334"/>
            <p14:sldId id="335"/>
            <p14:sldId id="336"/>
            <p14:sldId id="337"/>
            <p14:sldId id="338"/>
            <p14:sldId id="382"/>
            <p14:sldId id="362"/>
            <p14:sldId id="363"/>
            <p14:sldId id="364"/>
            <p14:sldId id="366"/>
            <p14:sldId id="365"/>
            <p14:sldId id="367"/>
            <p14:sldId id="370"/>
            <p14:sldId id="372"/>
            <p14:sldId id="373"/>
            <p14:sldId id="374"/>
            <p14:sldId id="375"/>
            <p14:sldId id="376"/>
            <p14:sldId id="385"/>
            <p14:sldId id="397"/>
            <p14:sldId id="388"/>
            <p14:sldId id="389"/>
            <p14:sldId id="392"/>
            <p14:sldId id="383"/>
            <p14:sldId id="384"/>
            <p14:sldId id="37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6B687A9-448E-476E-A0C0-3782B2B46290}">
  <a:tblStyle styleId="{36B687A9-448E-476E-A0C0-3782B2B4629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5" d="100"/>
          <a:sy n="85" d="100"/>
        </p:scale>
        <p:origin x="39" y="939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font" Target="fonts/font5.fntdata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font" Target="fonts/font4.fntdata"/><Relationship Id="rId62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3.fntdata"/><Relationship Id="rId58" Type="http://schemas.openxmlformats.org/officeDocument/2006/relationships/font" Target="fonts/font8.fntdata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7.fntdata"/><Relationship Id="rId61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2.fntdata"/><Relationship Id="rId60" Type="http://schemas.openxmlformats.org/officeDocument/2006/relationships/font" Target="fonts/font10.fntdata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6.fntdata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Explain half precision sucks on GTX1080 because they removed the half precision units from the </a:t>
            </a:r>
            <a:r>
              <a:rPr lang="en-US" dirty="0" err="1"/>
              <a:t>sms</a:t>
            </a:r>
            <a:r>
              <a:rPr lang="en-US" dirty="0"/>
              <a:t> (left only 1 I think).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745FC5-2930-4567-A9B9-949FB56B4D9A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052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685800" y="1915625"/>
            <a:ext cx="57270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 rot="-5400000">
            <a:off x="4466275" y="-1238838"/>
            <a:ext cx="211200" cy="9144000"/>
          </a:xfrm>
          <a:prstGeom prst="rect">
            <a:avLst/>
          </a:prstGeom>
          <a:gradFill>
            <a:gsLst>
              <a:gs pos="0">
                <a:srgbClr val="000014">
                  <a:alpha val="49803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2;p2"/>
          <p:cNvSpPr/>
          <p:nvPr/>
        </p:nvSpPr>
        <p:spPr>
          <a:xfrm rot="10800000" flipH="1">
            <a:off x="0" y="3420048"/>
            <a:ext cx="9144000" cy="1730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rot="-5400000">
            <a:off x="4517850" y="-3214045"/>
            <a:ext cx="108300" cy="9144000"/>
          </a:xfrm>
          <a:prstGeom prst="rect">
            <a:avLst/>
          </a:prstGeom>
          <a:gradFill>
            <a:gsLst>
              <a:gs pos="0">
                <a:srgbClr val="000014">
                  <a:alpha val="49803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26;p5"/>
          <p:cNvSpPr/>
          <p:nvPr/>
        </p:nvSpPr>
        <p:spPr>
          <a:xfrm rot="-5400000" flipH="1">
            <a:off x="4497775" y="-3854662"/>
            <a:ext cx="148200" cy="9144000"/>
          </a:xfrm>
          <a:prstGeom prst="rect">
            <a:avLst/>
          </a:prstGeom>
          <a:gradFill>
            <a:gsLst>
              <a:gs pos="0">
                <a:srgbClr val="000014">
                  <a:alpha val="49803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27;p5"/>
          <p:cNvSpPr/>
          <p:nvPr/>
        </p:nvSpPr>
        <p:spPr>
          <a:xfrm>
            <a:off x="0" y="0"/>
            <a:ext cx="9144000" cy="676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5"/>
          <p:cNvSpPr/>
          <p:nvPr/>
        </p:nvSpPr>
        <p:spPr>
          <a:xfrm>
            <a:off x="0" y="1352400"/>
            <a:ext cx="9144000" cy="3791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9" name="Google Shape;29;p5"/>
          <p:cNvCxnSpPr/>
          <p:nvPr/>
        </p:nvCxnSpPr>
        <p:spPr>
          <a:xfrm>
            <a:off x="338100" y="4813675"/>
            <a:ext cx="8467800" cy="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" name="Google Shape;30;p5"/>
          <p:cNvSpPr txBox="1">
            <a:spLocks noGrp="1"/>
          </p:cNvSpPr>
          <p:nvPr>
            <p:ph type="title"/>
          </p:nvPr>
        </p:nvSpPr>
        <p:spPr>
          <a:xfrm>
            <a:off x="593575" y="0"/>
            <a:ext cx="7956600" cy="67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 dirty="0"/>
          </a:p>
        </p:txBody>
      </p:sp>
      <p:sp>
        <p:nvSpPr>
          <p:cNvPr id="31" name="Google Shape;31;p5"/>
          <p:cNvSpPr txBox="1">
            <a:spLocks noGrp="1"/>
          </p:cNvSpPr>
          <p:nvPr>
            <p:ph type="body" idx="1"/>
          </p:nvPr>
        </p:nvSpPr>
        <p:spPr>
          <a:xfrm>
            <a:off x="-126" y="1352327"/>
            <a:ext cx="9143999" cy="3123073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302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Arial" panose="020B0604020202020204" pitchFamily="34" charset="0"/>
              <a:buChar char="•"/>
              <a:defRPr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∙"/>
              <a:defRPr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∙"/>
              <a:defRPr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∙"/>
              <a:defRPr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∙"/>
              <a:defRPr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∙"/>
              <a:defRPr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∙"/>
              <a:defRPr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∙"/>
              <a:defRPr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∙"/>
              <a:defRPr/>
            </a:lvl9pPr>
          </a:lstStyle>
          <a:p>
            <a:endParaRPr dirty="0"/>
          </a:p>
        </p:txBody>
      </p:sp>
      <p:sp>
        <p:nvSpPr>
          <p:cNvPr id="32" name="Google Shape;32;p5"/>
          <p:cNvSpPr txBox="1">
            <a:spLocks noGrp="1"/>
          </p:cNvSpPr>
          <p:nvPr>
            <p:ph type="sldNum" idx="12"/>
          </p:nvPr>
        </p:nvSpPr>
        <p:spPr>
          <a:xfrm>
            <a:off x="593575" y="4813750"/>
            <a:ext cx="7956600" cy="32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" name="Picture 2" descr="Tandem">
            <a:extLst>
              <a:ext uri="{FF2B5EF4-FFF2-40B4-BE49-F238E27FC236}">
                <a16:creationId xmlns:a16="http://schemas.microsoft.com/office/drawing/2014/main" id="{04D24453-10A3-4E6E-A5A1-7484FB288BD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biLevel thresh="7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4461" y="192316"/>
            <a:ext cx="1195753" cy="254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024" y="857250"/>
            <a:ext cx="2125980" cy="1783080"/>
          </a:xfrm>
        </p:spPr>
        <p:txBody>
          <a:bodyPr anchor="b">
            <a:normAutofit/>
          </a:bodyPr>
          <a:lstStyle>
            <a:lvl1pPr>
              <a:defRPr sz="24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00934" y="651510"/>
            <a:ext cx="5486400" cy="3840480"/>
          </a:xfrm>
        </p:spPr>
        <p:txBody>
          <a:bodyPr/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2024" y="2620632"/>
            <a:ext cx="2125980" cy="1741493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050">
                <a:solidFill>
                  <a:srgbClr val="FFFFFF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6F008-0850-45D5-9397-C2FC3F85A039}" type="datetimeFigureOut">
              <a:rPr lang="en-US" smtClean="0"/>
              <a:t>11/2/2018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7F05B-1C8A-47A8-A301-715C62B28D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3651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46404" y="1371600"/>
            <a:ext cx="3360420" cy="3263503"/>
          </a:xfrm>
        </p:spPr>
        <p:txBody>
          <a:bodyPr/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94860" y="1371600"/>
            <a:ext cx="3360420" cy="3263503"/>
          </a:xfrm>
        </p:spPr>
        <p:txBody>
          <a:bodyPr/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EE7EC-B68B-4F57-81AC-F2822783DFD7}" type="datetimeFigureOut">
              <a:rPr lang="en-US" smtClean="0"/>
              <a:t>11/2/2018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1F66E-93FB-4661-908E-F1562FC7CB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8429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EE7EC-B68B-4F57-81AC-F2822783DFD7}" type="datetimeFigureOut">
              <a:rPr lang="en-US" smtClean="0"/>
              <a:t>11/2/2018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1F66E-93FB-4661-908E-F1562FC7CB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0775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6404" y="1285241"/>
            <a:ext cx="3360420" cy="54864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500" b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46404" y="1880662"/>
            <a:ext cx="3360420" cy="2748488"/>
          </a:xfrm>
        </p:spPr>
        <p:txBody>
          <a:bodyPr/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94860" y="1285241"/>
            <a:ext cx="3360420" cy="54864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15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marL="0" lvl="0" indent="0" algn="l" defTabSz="685800" rtl="0" eaLnBrk="1" latinLnBrk="0" hangingPunct="1">
              <a:lnSpc>
                <a:spcPct val="90000"/>
              </a:lnSpc>
              <a:spcBef>
                <a:spcPts val="1500"/>
              </a:spcBef>
              <a:buFontTx/>
              <a:buNone/>
            </a:pPr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94860" y="1880662"/>
            <a:ext cx="3360420" cy="2748488"/>
          </a:xfrm>
        </p:spPr>
        <p:txBody>
          <a:bodyPr/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EE7EC-B68B-4F57-81AC-F2822783DFD7}" type="datetimeFigureOut">
              <a:rPr lang="en-US" smtClean="0"/>
              <a:t>11/2/2018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1F66E-93FB-4661-908E-F1562FC7CB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84869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EE7EC-B68B-4F57-81AC-F2822783DFD7}" type="datetimeFigureOut">
              <a:rPr lang="en-US" smtClean="0"/>
              <a:t>11/2/2018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1F66E-93FB-4661-908E-F1562FC7CB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6328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6404" y="569214"/>
            <a:ext cx="7063740" cy="3031236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5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6404" y="3600450"/>
            <a:ext cx="7063740" cy="1268730"/>
          </a:xfrm>
        </p:spPr>
        <p:txBody>
          <a:bodyPr anchor="t">
            <a:normAutofit/>
          </a:bodyPr>
          <a:lstStyle>
            <a:lvl1pPr marL="0" indent="0">
              <a:buNone/>
              <a:defRPr sz="165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EE7EC-B68B-4F57-81AC-F2822783DFD7}" type="datetimeFigureOut">
              <a:rPr lang="en-US" smtClean="0"/>
              <a:t>11/2/2018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1F66E-93FB-4661-908E-F1562FC7CB5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3429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7392402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microsoft.com/office/2007/relationships/hdphoto" Target="../media/hdphoto1.wdp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tx2">
            <a:lumMod val="75000"/>
            <a:alpha val="60000"/>
          </a:schemeClr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sldNum" idx="12"/>
          </p:nvPr>
        </p:nvSpPr>
        <p:spPr>
          <a:xfrm>
            <a:off x="593575" y="4813750"/>
            <a:ext cx="7956600" cy="32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 sz="1000">
                <a:solidFill>
                  <a:srgbClr val="666666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buNone/>
              <a:defRPr sz="1000">
                <a:solidFill>
                  <a:srgbClr val="666666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buNone/>
              <a:defRPr sz="1000">
                <a:solidFill>
                  <a:srgbClr val="666666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buNone/>
              <a:defRPr sz="1000">
                <a:solidFill>
                  <a:srgbClr val="666666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buNone/>
              <a:defRPr sz="1000">
                <a:solidFill>
                  <a:srgbClr val="666666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buNone/>
              <a:defRPr sz="1000">
                <a:solidFill>
                  <a:srgbClr val="666666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buNone/>
              <a:defRPr sz="1000">
                <a:solidFill>
                  <a:srgbClr val="666666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buNone/>
              <a:defRPr sz="1000">
                <a:solidFill>
                  <a:srgbClr val="666666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buNone/>
              <a:defRPr sz="1000">
                <a:solidFill>
                  <a:srgbClr val="666666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593575" y="0"/>
            <a:ext cx="7956600" cy="6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600"/>
              <a:buFont typeface="Playfair Display"/>
              <a:buNone/>
              <a:defRPr sz="1600">
                <a:solidFill>
                  <a:srgbClr val="11111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600"/>
              <a:buFont typeface="Playfair Display"/>
              <a:buNone/>
              <a:defRPr sz="1600">
                <a:solidFill>
                  <a:srgbClr val="11111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600"/>
              <a:buFont typeface="Playfair Display"/>
              <a:buNone/>
              <a:defRPr sz="1600">
                <a:solidFill>
                  <a:srgbClr val="11111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600"/>
              <a:buFont typeface="Playfair Display"/>
              <a:buNone/>
              <a:defRPr sz="1600">
                <a:solidFill>
                  <a:srgbClr val="11111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600"/>
              <a:buFont typeface="Playfair Display"/>
              <a:buNone/>
              <a:defRPr sz="1600">
                <a:solidFill>
                  <a:srgbClr val="11111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600"/>
              <a:buFont typeface="Playfair Display"/>
              <a:buNone/>
              <a:defRPr sz="1600">
                <a:solidFill>
                  <a:srgbClr val="11111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600"/>
              <a:buFont typeface="Playfair Display"/>
              <a:buNone/>
              <a:defRPr sz="1600">
                <a:solidFill>
                  <a:srgbClr val="11111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600"/>
              <a:buFont typeface="Playfair Display"/>
              <a:buNone/>
              <a:defRPr sz="1600">
                <a:solidFill>
                  <a:srgbClr val="11111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600"/>
              <a:buFont typeface="Playfair Display"/>
              <a:buNone/>
              <a:defRPr sz="1600">
                <a:solidFill>
                  <a:srgbClr val="11111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 dirty="0"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593575" y="1823700"/>
            <a:ext cx="7956600" cy="265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3020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Raleway Light"/>
              <a:buChar char="∙"/>
              <a:defRPr sz="1600">
                <a:solidFill>
                  <a:srgbClr val="11111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marL="914400" lvl="1" indent="-330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Raleway Light"/>
              <a:buChar char="∙"/>
              <a:defRPr sz="1600">
                <a:solidFill>
                  <a:srgbClr val="11111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marL="1371600" lvl="2" indent="-330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Raleway Light"/>
              <a:buChar char="∙"/>
              <a:defRPr sz="1600">
                <a:solidFill>
                  <a:srgbClr val="11111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marL="1828800" lvl="3" indent="-330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Raleway Light"/>
              <a:buChar char="∙"/>
              <a:defRPr sz="1600">
                <a:solidFill>
                  <a:srgbClr val="11111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marL="2286000" lvl="4" indent="-330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Raleway Light"/>
              <a:buChar char="∙"/>
              <a:defRPr sz="1600">
                <a:solidFill>
                  <a:srgbClr val="11111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marL="2743200" lvl="5" indent="-330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Raleway Light"/>
              <a:buChar char="∙"/>
              <a:defRPr sz="1600">
                <a:solidFill>
                  <a:srgbClr val="11111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6pPr>
            <a:lvl7pPr marL="3200400" lvl="6" indent="-330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Raleway Light"/>
              <a:buChar char="∙"/>
              <a:defRPr sz="1600">
                <a:solidFill>
                  <a:srgbClr val="11111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7pPr>
            <a:lvl8pPr marL="3657600" lvl="7" indent="-330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Raleway Light"/>
              <a:buChar char="∙"/>
              <a:defRPr sz="1600">
                <a:solidFill>
                  <a:srgbClr val="11111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8pPr>
            <a:lvl9pPr marL="4114800" lvl="8" indent="-330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Raleway Light"/>
              <a:buChar char="∙"/>
              <a:defRPr sz="1600">
                <a:solidFill>
                  <a:srgbClr val="11111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9pPr>
          </a:lstStyle>
          <a:p>
            <a:endParaRPr/>
          </a:p>
        </p:txBody>
      </p:sp>
      <p:pic>
        <p:nvPicPr>
          <p:cNvPr id="5" name="Picture 2" descr="Tandem">
            <a:extLst>
              <a:ext uri="{FF2B5EF4-FFF2-40B4-BE49-F238E27FC236}">
                <a16:creationId xmlns:a16="http://schemas.microsoft.com/office/drawing/2014/main" id="{E5DB26DB-5684-4C70-9FC0-C35E0DFB661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>
            <a:biLevel thresh="75000"/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4461" y="192316"/>
            <a:ext cx="1195753" cy="254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60" r:id="rId3"/>
    <p:sldLayoutId id="2147483662" r:id="rId4"/>
    <p:sldLayoutId id="2147483664" r:id="rId5"/>
    <p:sldLayoutId id="2147483665" r:id="rId6"/>
    <p:sldLayoutId id="2147483666" r:id="rId7"/>
    <p:sldLayoutId id="2147483667" r:id="rId8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32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nvidia.com/en-us/deep-learning-ai/education/" TargetMode="Externa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devblogs.nvidia.com/parallelforall/cuda-9-features-revealed/" TargetMode="External"/><Relationship Id="rId2" Type="http://schemas.openxmlformats.org/officeDocument/2006/relationships/hyperlink" Target="http://on-demand.gputechconf.com/gtc/2017/presentation/s7798-luke-durant-inside-volta.pdf" TargetMode="Externa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goo.gl/forms/EvccPLoJdvxFiIiY2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3"/>
          <p:cNvSpPr txBox="1">
            <a:spLocks noGrp="1"/>
          </p:cNvSpPr>
          <p:nvPr>
            <p:ph type="ctrTitle"/>
          </p:nvPr>
        </p:nvSpPr>
        <p:spPr>
          <a:xfrm>
            <a:off x="685800" y="1915625"/>
            <a:ext cx="57270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GPU Programming </a:t>
            </a:r>
            <a:r>
              <a:rPr lang="en-US" sz="1800" dirty="0"/>
              <a:t>(in CUDA)</a:t>
            </a:r>
            <a:endParaRPr dirty="0"/>
          </a:p>
        </p:txBody>
      </p:sp>
      <p:sp>
        <p:nvSpPr>
          <p:cNvPr id="3" name="Google Shape;111;p13">
            <a:extLst>
              <a:ext uri="{FF2B5EF4-FFF2-40B4-BE49-F238E27FC236}">
                <a16:creationId xmlns:a16="http://schemas.microsoft.com/office/drawing/2014/main" id="{3DD5E2D7-EDC6-4942-BEFB-24B4DDBBB40D}"/>
              </a:ext>
            </a:extLst>
          </p:cNvPr>
          <p:cNvSpPr/>
          <p:nvPr/>
        </p:nvSpPr>
        <p:spPr>
          <a:xfrm>
            <a:off x="685798" y="3519461"/>
            <a:ext cx="8306339" cy="800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 dirty="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Julian Gutierrez</a:t>
            </a:r>
          </a:p>
        </p:txBody>
      </p:sp>
      <p:pic>
        <p:nvPicPr>
          <p:cNvPr id="4" name="Picture 2" descr="Tandem">
            <a:extLst>
              <a:ext uri="{FF2B5EF4-FFF2-40B4-BE49-F238E27FC236}">
                <a16:creationId xmlns:a16="http://schemas.microsoft.com/office/drawing/2014/main" id="{2484E6E1-F171-4DC6-92B8-3C78606A9B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5829" y="4204260"/>
            <a:ext cx="2286000" cy="485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7C82FA3-C2B3-45AC-8D8B-FDEC06D1FF79}"/>
              </a:ext>
            </a:extLst>
          </p:cNvPr>
          <p:cNvSpPr/>
          <p:nvPr/>
        </p:nvSpPr>
        <p:spPr>
          <a:xfrm>
            <a:off x="7575942" y="2907497"/>
            <a:ext cx="156805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en-US" sz="2800" dirty="0">
                <a:solidFill>
                  <a:schemeClr val="bg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Fall 2018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ABB6642-534C-43DF-8443-56C0CBA7F1DF}"/>
              </a:ext>
            </a:extLst>
          </p:cNvPr>
          <p:cNvCxnSpPr>
            <a:cxnSpLocks/>
          </p:cNvCxnSpPr>
          <p:nvPr/>
        </p:nvCxnSpPr>
        <p:spPr>
          <a:xfrm>
            <a:off x="685798" y="4056185"/>
            <a:ext cx="7789987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9A32696A-EBD5-4811-BF7D-0AFEE2AB0591}"/>
              </a:ext>
            </a:extLst>
          </p:cNvPr>
          <p:cNvSpPr/>
          <p:nvPr/>
        </p:nvSpPr>
        <p:spPr>
          <a:xfrm>
            <a:off x="685798" y="4119625"/>
            <a:ext cx="133562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2000" dirty="0">
                <a:solidFill>
                  <a:schemeClr val="tx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Session 12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OpenACC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Its very similar to programming in OpenMP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7363" y="1922349"/>
            <a:ext cx="4961527" cy="2649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2065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OpenACC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According to NVIDIA</a:t>
            </a:r>
          </a:p>
          <a:p>
            <a:pPr lvl="1"/>
            <a:r>
              <a:rPr lang="en-US" sz="1800" dirty="0"/>
              <a:t>Obtained 5x in 40 hours for real-time object detection system.</a:t>
            </a:r>
          </a:p>
          <a:p>
            <a:pPr lvl="1"/>
            <a:r>
              <a:rPr lang="en-US" sz="1800" dirty="0"/>
              <a:t>Obtained 2x in 4 hours for valuation of stock portfolios using Monte Carlo.</a:t>
            </a:r>
          </a:p>
          <a:p>
            <a:pPr lvl="1"/>
            <a:r>
              <a:rPr lang="en-US" sz="1800" dirty="0"/>
              <a:t>Obtained 5x in 8 hours for interaction of solvents and biomolecules.</a:t>
            </a:r>
          </a:p>
          <a:p>
            <a:pPr lvl="1"/>
            <a:r>
              <a:rPr lang="en-US" sz="1800" dirty="0"/>
              <a:t>“Optimizing code with directives is quite easy, especially compared to CPU threads or writing CUDA kernels. The most important thing is avoiding restructuring of existing code for production applications”</a:t>
            </a:r>
          </a:p>
        </p:txBody>
      </p:sp>
    </p:spTree>
    <p:extLst>
      <p:ext uri="{BB962C8B-B14F-4D97-AF65-F5344CB8AC3E}">
        <p14:creationId xmlns:p14="http://schemas.microsoft.com/office/powerpoint/2010/main" val="37205533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OpenACC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With directives, tuning work focuses on exposing parallelism, which makes codes inherently better</a:t>
            </a:r>
          </a:p>
        </p:txBody>
      </p:sp>
    </p:spTree>
    <p:extLst>
      <p:ext uri="{BB962C8B-B14F-4D97-AF65-F5344CB8AC3E}">
        <p14:creationId xmlns:p14="http://schemas.microsoft.com/office/powerpoint/2010/main" val="26651602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OpenACC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Example: SAXPY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6897" y="1491091"/>
            <a:ext cx="3457148" cy="3247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8715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OpenACC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700" dirty="0"/>
              <a:t>Jacobi Iteration Example</a:t>
            </a:r>
          </a:p>
          <a:p>
            <a:pPr lvl="1"/>
            <a:r>
              <a:rPr lang="en-US" sz="2400" dirty="0"/>
              <a:t>C code</a:t>
            </a:r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pPr lvl="1"/>
            <a:endParaRPr lang="en-US" sz="2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t="1139"/>
          <a:stretch/>
        </p:blipFill>
        <p:spPr>
          <a:xfrm>
            <a:off x="2450481" y="1921669"/>
            <a:ext cx="6248221" cy="3099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0455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0480" y="1921669"/>
            <a:ext cx="6248221" cy="31298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OpenACC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700" dirty="0"/>
              <a:t>Jacobi Iteration Example</a:t>
            </a:r>
          </a:p>
          <a:p>
            <a:pPr lvl="1"/>
            <a:r>
              <a:rPr lang="en-US" sz="2400" dirty="0"/>
              <a:t>C code</a:t>
            </a:r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pPr lvl="1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123219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OpenACC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700" dirty="0"/>
              <a:t>Jacobi Iteration Example</a:t>
            </a:r>
          </a:p>
          <a:p>
            <a:pPr lvl="1"/>
            <a:r>
              <a:rPr lang="en-US" sz="2400" dirty="0"/>
              <a:t>Compiling this example</a:t>
            </a:r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pPr lvl="1"/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3022" y="2469034"/>
            <a:ext cx="5036343" cy="2343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7352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OpenACC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700" dirty="0"/>
              <a:t>Results</a:t>
            </a:r>
          </a:p>
          <a:p>
            <a:endParaRPr lang="en-US" sz="27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6852" y="1651703"/>
            <a:ext cx="5569033" cy="3300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5384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OpenACC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What happen here?</a:t>
            </a:r>
          </a:p>
          <a:p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1775" y="1957228"/>
            <a:ext cx="5861446" cy="2980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2051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OpenACC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We are having excessive data transfers: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9350" y="2103973"/>
            <a:ext cx="5683385" cy="2297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284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54000"/>
          </a:schemeClr>
        </a:solid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Outline</a:t>
            </a:r>
            <a:endParaRPr dirty="0"/>
          </a:p>
        </p:txBody>
      </p:sp>
      <p:sp>
        <p:nvSpPr>
          <p:cNvPr id="97" name="Google Shape;97;p1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Last Class</a:t>
            </a:r>
          </a:p>
          <a:p>
            <a:pPr lvl="1"/>
            <a:r>
              <a:rPr lang="en-US" dirty="0"/>
              <a:t>Summary of what we did</a:t>
            </a:r>
          </a:p>
          <a:p>
            <a:pPr lvl="1"/>
            <a:r>
              <a:rPr lang="en-US" dirty="0"/>
              <a:t>What to do next?</a:t>
            </a:r>
          </a:p>
          <a:p>
            <a:pPr lvl="1"/>
            <a:r>
              <a:rPr lang="en-US" dirty="0"/>
              <a:t>A little on </a:t>
            </a:r>
            <a:r>
              <a:rPr lang="en-US" dirty="0" err="1"/>
              <a:t>OpenACC</a:t>
            </a:r>
            <a:endParaRPr lang="en-US" dirty="0"/>
          </a:p>
          <a:p>
            <a:pPr lvl="1"/>
            <a:r>
              <a:rPr lang="en-US" dirty="0"/>
              <a:t>New features</a:t>
            </a:r>
          </a:p>
          <a:p>
            <a:r>
              <a:rPr lang="en-US" dirty="0"/>
              <a:t>Final Project</a:t>
            </a:r>
          </a:p>
        </p:txBody>
      </p:sp>
      <p:sp>
        <p:nvSpPr>
          <p:cNvPr id="99" name="Google Shape;99;p1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grpSp>
        <p:nvGrpSpPr>
          <p:cNvPr id="100" name="Google Shape;100;p14"/>
          <p:cNvGrpSpPr/>
          <p:nvPr/>
        </p:nvGrpSpPr>
        <p:grpSpPr>
          <a:xfrm>
            <a:off x="4397465" y="881213"/>
            <a:ext cx="349060" cy="298882"/>
            <a:chOff x="1934025" y="1001650"/>
            <a:chExt cx="415300" cy="355600"/>
          </a:xfrm>
        </p:grpSpPr>
        <p:sp>
          <p:nvSpPr>
            <p:cNvPr id="101" name="Google Shape;101;p14"/>
            <p:cNvSpPr/>
            <p:nvPr/>
          </p:nvSpPr>
          <p:spPr>
            <a:xfrm>
              <a:off x="1934025" y="1303650"/>
              <a:ext cx="207650" cy="53600"/>
            </a:xfrm>
            <a:custGeom>
              <a:avLst/>
              <a:gdLst/>
              <a:ahLst/>
              <a:cxnLst/>
              <a:rect l="0" t="0" r="0" b="0"/>
              <a:pathLst>
                <a:path w="8306" h="2144" fill="none" extrusionOk="0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33"/>
                  </a:lnTo>
                  <a:lnTo>
                    <a:pt x="74" y="755"/>
                  </a:lnTo>
                  <a:lnTo>
                    <a:pt x="147" y="853"/>
                  </a:lnTo>
                  <a:lnTo>
                    <a:pt x="245" y="950"/>
                  </a:lnTo>
                  <a:lnTo>
                    <a:pt x="245" y="950"/>
                  </a:lnTo>
                  <a:lnTo>
                    <a:pt x="391" y="1023"/>
                  </a:lnTo>
                  <a:lnTo>
                    <a:pt x="561" y="1047"/>
                  </a:lnTo>
                  <a:lnTo>
                    <a:pt x="561" y="1047"/>
                  </a:lnTo>
                  <a:lnTo>
                    <a:pt x="732" y="1023"/>
                  </a:lnTo>
                  <a:lnTo>
                    <a:pt x="732" y="1023"/>
                  </a:lnTo>
                  <a:lnTo>
                    <a:pt x="1292" y="853"/>
                  </a:lnTo>
                  <a:lnTo>
                    <a:pt x="1657" y="780"/>
                  </a:lnTo>
                  <a:lnTo>
                    <a:pt x="2071" y="682"/>
                  </a:lnTo>
                  <a:lnTo>
                    <a:pt x="2534" y="609"/>
                  </a:lnTo>
                  <a:lnTo>
                    <a:pt x="3021" y="560"/>
                  </a:lnTo>
                  <a:lnTo>
                    <a:pt x="3581" y="512"/>
                  </a:lnTo>
                  <a:lnTo>
                    <a:pt x="4166" y="487"/>
                  </a:lnTo>
                  <a:lnTo>
                    <a:pt x="4166" y="487"/>
                  </a:lnTo>
                  <a:lnTo>
                    <a:pt x="4604" y="512"/>
                  </a:lnTo>
                  <a:lnTo>
                    <a:pt x="5018" y="536"/>
                  </a:lnTo>
                  <a:lnTo>
                    <a:pt x="5408" y="609"/>
                  </a:lnTo>
                  <a:lnTo>
                    <a:pt x="5773" y="682"/>
                  </a:lnTo>
                  <a:lnTo>
                    <a:pt x="6114" y="780"/>
                  </a:lnTo>
                  <a:lnTo>
                    <a:pt x="6431" y="877"/>
                  </a:lnTo>
                  <a:lnTo>
                    <a:pt x="6699" y="999"/>
                  </a:lnTo>
                  <a:lnTo>
                    <a:pt x="6966" y="1120"/>
                  </a:lnTo>
                  <a:lnTo>
                    <a:pt x="7186" y="1242"/>
                  </a:lnTo>
                  <a:lnTo>
                    <a:pt x="7405" y="1388"/>
                  </a:lnTo>
                  <a:lnTo>
                    <a:pt x="7770" y="1656"/>
                  </a:lnTo>
                  <a:lnTo>
                    <a:pt x="8062" y="1924"/>
                  </a:lnTo>
                  <a:lnTo>
                    <a:pt x="8306" y="214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4"/>
            <p:cNvSpPr/>
            <p:nvPr/>
          </p:nvSpPr>
          <p:spPr>
            <a:xfrm>
              <a:off x="2141650" y="1303650"/>
              <a:ext cx="207675" cy="53600"/>
            </a:xfrm>
            <a:custGeom>
              <a:avLst/>
              <a:gdLst/>
              <a:ahLst/>
              <a:cxnLst/>
              <a:rect l="0" t="0" r="0" b="0"/>
              <a:pathLst>
                <a:path w="8307" h="2144" fill="none" extrusionOk="0">
                  <a:moveTo>
                    <a:pt x="1" y="2143"/>
                  </a:moveTo>
                  <a:lnTo>
                    <a:pt x="1" y="2143"/>
                  </a:lnTo>
                  <a:lnTo>
                    <a:pt x="245" y="1924"/>
                  </a:lnTo>
                  <a:lnTo>
                    <a:pt x="537" y="1656"/>
                  </a:lnTo>
                  <a:lnTo>
                    <a:pt x="902" y="1388"/>
                  </a:lnTo>
                  <a:lnTo>
                    <a:pt x="1121" y="1242"/>
                  </a:lnTo>
                  <a:lnTo>
                    <a:pt x="1341" y="1120"/>
                  </a:lnTo>
                  <a:lnTo>
                    <a:pt x="1608" y="999"/>
                  </a:lnTo>
                  <a:lnTo>
                    <a:pt x="1876" y="877"/>
                  </a:lnTo>
                  <a:lnTo>
                    <a:pt x="2193" y="780"/>
                  </a:lnTo>
                  <a:lnTo>
                    <a:pt x="2534" y="682"/>
                  </a:lnTo>
                  <a:lnTo>
                    <a:pt x="2899" y="609"/>
                  </a:lnTo>
                  <a:lnTo>
                    <a:pt x="3289" y="536"/>
                  </a:lnTo>
                  <a:lnTo>
                    <a:pt x="3703" y="512"/>
                  </a:lnTo>
                  <a:lnTo>
                    <a:pt x="4141" y="487"/>
                  </a:lnTo>
                  <a:lnTo>
                    <a:pt x="4141" y="487"/>
                  </a:lnTo>
                  <a:lnTo>
                    <a:pt x="4726" y="512"/>
                  </a:lnTo>
                  <a:lnTo>
                    <a:pt x="5286" y="560"/>
                  </a:lnTo>
                  <a:lnTo>
                    <a:pt x="5773" y="609"/>
                  </a:lnTo>
                  <a:lnTo>
                    <a:pt x="6236" y="682"/>
                  </a:lnTo>
                  <a:lnTo>
                    <a:pt x="6650" y="780"/>
                  </a:lnTo>
                  <a:lnTo>
                    <a:pt x="7015" y="853"/>
                  </a:lnTo>
                  <a:lnTo>
                    <a:pt x="7575" y="1023"/>
                  </a:lnTo>
                  <a:lnTo>
                    <a:pt x="7575" y="1023"/>
                  </a:lnTo>
                  <a:lnTo>
                    <a:pt x="7746" y="1047"/>
                  </a:lnTo>
                  <a:lnTo>
                    <a:pt x="7746" y="1047"/>
                  </a:lnTo>
                  <a:lnTo>
                    <a:pt x="7916" y="1023"/>
                  </a:lnTo>
                  <a:lnTo>
                    <a:pt x="8062" y="950"/>
                  </a:lnTo>
                  <a:lnTo>
                    <a:pt x="8062" y="950"/>
                  </a:lnTo>
                  <a:lnTo>
                    <a:pt x="8160" y="853"/>
                  </a:lnTo>
                  <a:lnTo>
                    <a:pt x="8233" y="755"/>
                  </a:lnTo>
                  <a:lnTo>
                    <a:pt x="8282" y="633"/>
                  </a:lnTo>
                  <a:lnTo>
                    <a:pt x="8306" y="487"/>
                  </a:lnTo>
                  <a:lnTo>
                    <a:pt x="8306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14"/>
            <p:cNvSpPr/>
            <p:nvPr/>
          </p:nvSpPr>
          <p:spPr>
            <a:xfrm>
              <a:off x="1934025" y="1001650"/>
              <a:ext cx="207650" cy="331250"/>
            </a:xfrm>
            <a:custGeom>
              <a:avLst/>
              <a:gdLst/>
              <a:ahLst/>
              <a:cxnLst/>
              <a:rect l="0" t="0" r="0" b="0"/>
              <a:pathLst>
                <a:path w="8306" h="13250" fill="none" extrusionOk="0">
                  <a:moveTo>
                    <a:pt x="8306" y="2192"/>
                  </a:moveTo>
                  <a:lnTo>
                    <a:pt x="8306" y="13249"/>
                  </a:lnTo>
                  <a:lnTo>
                    <a:pt x="8306" y="13249"/>
                  </a:lnTo>
                  <a:lnTo>
                    <a:pt x="8062" y="13030"/>
                  </a:lnTo>
                  <a:lnTo>
                    <a:pt x="7770" y="12762"/>
                  </a:lnTo>
                  <a:lnTo>
                    <a:pt x="7405" y="12494"/>
                  </a:lnTo>
                  <a:lnTo>
                    <a:pt x="7186" y="12348"/>
                  </a:lnTo>
                  <a:lnTo>
                    <a:pt x="6966" y="12226"/>
                  </a:lnTo>
                  <a:lnTo>
                    <a:pt x="6699" y="12105"/>
                  </a:lnTo>
                  <a:lnTo>
                    <a:pt x="6431" y="11983"/>
                  </a:lnTo>
                  <a:lnTo>
                    <a:pt x="6114" y="11885"/>
                  </a:lnTo>
                  <a:lnTo>
                    <a:pt x="5773" y="11788"/>
                  </a:lnTo>
                  <a:lnTo>
                    <a:pt x="5408" y="11715"/>
                  </a:lnTo>
                  <a:lnTo>
                    <a:pt x="5018" y="11642"/>
                  </a:lnTo>
                  <a:lnTo>
                    <a:pt x="4604" y="11617"/>
                  </a:lnTo>
                  <a:lnTo>
                    <a:pt x="4166" y="11593"/>
                  </a:lnTo>
                  <a:lnTo>
                    <a:pt x="4166" y="11593"/>
                  </a:lnTo>
                  <a:lnTo>
                    <a:pt x="3581" y="11617"/>
                  </a:lnTo>
                  <a:lnTo>
                    <a:pt x="3021" y="11666"/>
                  </a:lnTo>
                  <a:lnTo>
                    <a:pt x="2534" y="11715"/>
                  </a:lnTo>
                  <a:lnTo>
                    <a:pt x="2071" y="11788"/>
                  </a:lnTo>
                  <a:lnTo>
                    <a:pt x="1657" y="11885"/>
                  </a:lnTo>
                  <a:lnTo>
                    <a:pt x="1292" y="11958"/>
                  </a:lnTo>
                  <a:lnTo>
                    <a:pt x="732" y="12129"/>
                  </a:lnTo>
                  <a:lnTo>
                    <a:pt x="732" y="12129"/>
                  </a:lnTo>
                  <a:lnTo>
                    <a:pt x="561" y="12153"/>
                  </a:lnTo>
                  <a:lnTo>
                    <a:pt x="561" y="12153"/>
                  </a:lnTo>
                  <a:lnTo>
                    <a:pt x="391" y="12129"/>
                  </a:lnTo>
                  <a:lnTo>
                    <a:pt x="245" y="12056"/>
                  </a:lnTo>
                  <a:lnTo>
                    <a:pt x="245" y="12056"/>
                  </a:lnTo>
                  <a:lnTo>
                    <a:pt x="147" y="11958"/>
                  </a:lnTo>
                  <a:lnTo>
                    <a:pt x="74" y="11861"/>
                  </a:lnTo>
                  <a:lnTo>
                    <a:pt x="25" y="11739"/>
                  </a:lnTo>
                  <a:lnTo>
                    <a:pt x="1" y="11593"/>
                  </a:lnTo>
                  <a:lnTo>
                    <a:pt x="1" y="1656"/>
                  </a:lnTo>
                  <a:lnTo>
                    <a:pt x="1" y="1656"/>
                  </a:lnTo>
                  <a:lnTo>
                    <a:pt x="25" y="1534"/>
                  </a:lnTo>
                  <a:lnTo>
                    <a:pt x="50" y="1437"/>
                  </a:lnTo>
                  <a:lnTo>
                    <a:pt x="123" y="1315"/>
                  </a:lnTo>
                  <a:lnTo>
                    <a:pt x="196" y="1242"/>
                  </a:lnTo>
                  <a:lnTo>
                    <a:pt x="196" y="1242"/>
                  </a:lnTo>
                  <a:lnTo>
                    <a:pt x="342" y="1120"/>
                  </a:lnTo>
                  <a:lnTo>
                    <a:pt x="512" y="974"/>
                  </a:lnTo>
                  <a:lnTo>
                    <a:pt x="926" y="755"/>
                  </a:lnTo>
                  <a:lnTo>
                    <a:pt x="1389" y="536"/>
                  </a:lnTo>
                  <a:lnTo>
                    <a:pt x="1901" y="341"/>
                  </a:lnTo>
                  <a:lnTo>
                    <a:pt x="2461" y="195"/>
                  </a:lnTo>
                  <a:lnTo>
                    <a:pt x="3021" y="73"/>
                  </a:lnTo>
                  <a:lnTo>
                    <a:pt x="3581" y="24"/>
                  </a:lnTo>
                  <a:lnTo>
                    <a:pt x="4166" y="0"/>
                  </a:lnTo>
                  <a:lnTo>
                    <a:pt x="4166" y="0"/>
                  </a:lnTo>
                  <a:lnTo>
                    <a:pt x="4531" y="0"/>
                  </a:lnTo>
                  <a:lnTo>
                    <a:pt x="4872" y="49"/>
                  </a:lnTo>
                  <a:lnTo>
                    <a:pt x="5213" y="98"/>
                  </a:lnTo>
                  <a:lnTo>
                    <a:pt x="5530" y="171"/>
                  </a:lnTo>
                  <a:lnTo>
                    <a:pt x="5822" y="268"/>
                  </a:lnTo>
                  <a:lnTo>
                    <a:pt x="6114" y="365"/>
                  </a:lnTo>
                  <a:lnTo>
                    <a:pt x="6358" y="487"/>
                  </a:lnTo>
                  <a:lnTo>
                    <a:pt x="6626" y="609"/>
                  </a:lnTo>
                  <a:lnTo>
                    <a:pt x="7064" y="901"/>
                  </a:lnTo>
                  <a:lnTo>
                    <a:pt x="7429" y="1169"/>
                  </a:lnTo>
                  <a:lnTo>
                    <a:pt x="7746" y="1437"/>
                  </a:lnTo>
                  <a:lnTo>
                    <a:pt x="8014" y="1681"/>
                  </a:lnTo>
                  <a:lnTo>
                    <a:pt x="8014" y="1681"/>
                  </a:lnTo>
                  <a:lnTo>
                    <a:pt x="8136" y="1802"/>
                  </a:lnTo>
                  <a:lnTo>
                    <a:pt x="8136" y="1802"/>
                  </a:lnTo>
                  <a:lnTo>
                    <a:pt x="8209" y="1875"/>
                  </a:lnTo>
                  <a:lnTo>
                    <a:pt x="8257" y="1973"/>
                  </a:lnTo>
                  <a:lnTo>
                    <a:pt x="8306" y="2095"/>
                  </a:lnTo>
                  <a:lnTo>
                    <a:pt x="8306" y="2192"/>
                  </a:lnTo>
                  <a:lnTo>
                    <a:pt x="8306" y="219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14"/>
            <p:cNvSpPr/>
            <p:nvPr/>
          </p:nvSpPr>
          <p:spPr>
            <a:xfrm>
              <a:off x="2141650" y="1001650"/>
              <a:ext cx="207675" cy="331250"/>
            </a:xfrm>
            <a:custGeom>
              <a:avLst/>
              <a:gdLst/>
              <a:ahLst/>
              <a:cxnLst/>
              <a:rect l="0" t="0" r="0" b="0"/>
              <a:pathLst>
                <a:path w="8307" h="13250" fill="none" extrusionOk="0">
                  <a:moveTo>
                    <a:pt x="1" y="2192"/>
                  </a:moveTo>
                  <a:lnTo>
                    <a:pt x="1" y="13249"/>
                  </a:lnTo>
                  <a:lnTo>
                    <a:pt x="1" y="13249"/>
                  </a:lnTo>
                  <a:lnTo>
                    <a:pt x="245" y="13030"/>
                  </a:lnTo>
                  <a:lnTo>
                    <a:pt x="537" y="12762"/>
                  </a:lnTo>
                  <a:lnTo>
                    <a:pt x="902" y="12494"/>
                  </a:lnTo>
                  <a:lnTo>
                    <a:pt x="1121" y="12348"/>
                  </a:lnTo>
                  <a:lnTo>
                    <a:pt x="1341" y="12226"/>
                  </a:lnTo>
                  <a:lnTo>
                    <a:pt x="1608" y="12105"/>
                  </a:lnTo>
                  <a:lnTo>
                    <a:pt x="1876" y="11983"/>
                  </a:lnTo>
                  <a:lnTo>
                    <a:pt x="2193" y="11885"/>
                  </a:lnTo>
                  <a:lnTo>
                    <a:pt x="2534" y="11788"/>
                  </a:lnTo>
                  <a:lnTo>
                    <a:pt x="2899" y="11715"/>
                  </a:lnTo>
                  <a:lnTo>
                    <a:pt x="3289" y="11642"/>
                  </a:lnTo>
                  <a:lnTo>
                    <a:pt x="3703" y="11617"/>
                  </a:lnTo>
                  <a:lnTo>
                    <a:pt x="4141" y="11593"/>
                  </a:lnTo>
                  <a:lnTo>
                    <a:pt x="4141" y="11593"/>
                  </a:lnTo>
                  <a:lnTo>
                    <a:pt x="4726" y="11617"/>
                  </a:lnTo>
                  <a:lnTo>
                    <a:pt x="5286" y="11666"/>
                  </a:lnTo>
                  <a:lnTo>
                    <a:pt x="5773" y="11715"/>
                  </a:lnTo>
                  <a:lnTo>
                    <a:pt x="6236" y="11788"/>
                  </a:lnTo>
                  <a:lnTo>
                    <a:pt x="6650" y="11885"/>
                  </a:lnTo>
                  <a:lnTo>
                    <a:pt x="7015" y="11958"/>
                  </a:lnTo>
                  <a:lnTo>
                    <a:pt x="7575" y="12129"/>
                  </a:lnTo>
                  <a:lnTo>
                    <a:pt x="7575" y="12129"/>
                  </a:lnTo>
                  <a:lnTo>
                    <a:pt x="7746" y="12153"/>
                  </a:lnTo>
                  <a:lnTo>
                    <a:pt x="7746" y="12153"/>
                  </a:lnTo>
                  <a:lnTo>
                    <a:pt x="7916" y="12129"/>
                  </a:lnTo>
                  <a:lnTo>
                    <a:pt x="8062" y="12056"/>
                  </a:lnTo>
                  <a:lnTo>
                    <a:pt x="8062" y="12056"/>
                  </a:lnTo>
                  <a:lnTo>
                    <a:pt x="8160" y="11958"/>
                  </a:lnTo>
                  <a:lnTo>
                    <a:pt x="8233" y="11861"/>
                  </a:lnTo>
                  <a:lnTo>
                    <a:pt x="8282" y="11739"/>
                  </a:lnTo>
                  <a:lnTo>
                    <a:pt x="8306" y="11593"/>
                  </a:lnTo>
                  <a:lnTo>
                    <a:pt x="8306" y="1656"/>
                  </a:lnTo>
                  <a:lnTo>
                    <a:pt x="8306" y="1656"/>
                  </a:lnTo>
                  <a:lnTo>
                    <a:pt x="8282" y="1534"/>
                  </a:lnTo>
                  <a:lnTo>
                    <a:pt x="8257" y="1437"/>
                  </a:lnTo>
                  <a:lnTo>
                    <a:pt x="8184" y="1315"/>
                  </a:lnTo>
                  <a:lnTo>
                    <a:pt x="8111" y="1242"/>
                  </a:lnTo>
                  <a:lnTo>
                    <a:pt x="8111" y="1242"/>
                  </a:lnTo>
                  <a:lnTo>
                    <a:pt x="7965" y="1120"/>
                  </a:lnTo>
                  <a:lnTo>
                    <a:pt x="7795" y="974"/>
                  </a:lnTo>
                  <a:lnTo>
                    <a:pt x="7381" y="755"/>
                  </a:lnTo>
                  <a:lnTo>
                    <a:pt x="6918" y="536"/>
                  </a:lnTo>
                  <a:lnTo>
                    <a:pt x="6406" y="341"/>
                  </a:lnTo>
                  <a:lnTo>
                    <a:pt x="5846" y="195"/>
                  </a:lnTo>
                  <a:lnTo>
                    <a:pt x="5286" y="73"/>
                  </a:lnTo>
                  <a:lnTo>
                    <a:pt x="4726" y="24"/>
                  </a:lnTo>
                  <a:lnTo>
                    <a:pt x="4141" y="0"/>
                  </a:lnTo>
                  <a:lnTo>
                    <a:pt x="4141" y="0"/>
                  </a:lnTo>
                  <a:lnTo>
                    <a:pt x="3776" y="0"/>
                  </a:lnTo>
                  <a:lnTo>
                    <a:pt x="3435" y="49"/>
                  </a:lnTo>
                  <a:lnTo>
                    <a:pt x="3094" y="98"/>
                  </a:lnTo>
                  <a:lnTo>
                    <a:pt x="2777" y="171"/>
                  </a:lnTo>
                  <a:lnTo>
                    <a:pt x="2485" y="268"/>
                  </a:lnTo>
                  <a:lnTo>
                    <a:pt x="2193" y="365"/>
                  </a:lnTo>
                  <a:lnTo>
                    <a:pt x="1949" y="487"/>
                  </a:lnTo>
                  <a:lnTo>
                    <a:pt x="1681" y="609"/>
                  </a:lnTo>
                  <a:lnTo>
                    <a:pt x="1243" y="901"/>
                  </a:lnTo>
                  <a:lnTo>
                    <a:pt x="878" y="1169"/>
                  </a:lnTo>
                  <a:lnTo>
                    <a:pt x="561" y="1437"/>
                  </a:lnTo>
                  <a:lnTo>
                    <a:pt x="293" y="1681"/>
                  </a:lnTo>
                  <a:lnTo>
                    <a:pt x="293" y="1681"/>
                  </a:lnTo>
                  <a:lnTo>
                    <a:pt x="171" y="1802"/>
                  </a:lnTo>
                  <a:lnTo>
                    <a:pt x="171" y="1802"/>
                  </a:lnTo>
                  <a:lnTo>
                    <a:pt x="98" y="1875"/>
                  </a:lnTo>
                  <a:lnTo>
                    <a:pt x="50" y="1973"/>
                  </a:lnTo>
                  <a:lnTo>
                    <a:pt x="1" y="2095"/>
                  </a:lnTo>
                  <a:lnTo>
                    <a:pt x="1" y="2192"/>
                  </a:lnTo>
                  <a:lnTo>
                    <a:pt x="1" y="219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OpenACC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700" dirty="0"/>
              <a:t>We need data constructs to handle the data appropriately </a:t>
            </a:r>
          </a:p>
          <a:p>
            <a:pPr lvl="1"/>
            <a:r>
              <a:rPr lang="en-US" sz="2400" dirty="0"/>
              <a:t>Manage data movement. Data regions may be nested.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8254" y="3291851"/>
            <a:ext cx="2601548" cy="81727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1793" y="3291852"/>
            <a:ext cx="2214563" cy="817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2145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OpenACC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765864086"/>
              </p:ext>
            </p:extLst>
          </p:nvPr>
        </p:nvGraphicFramePr>
        <p:xfrm>
          <a:off x="749996" y="1889191"/>
          <a:ext cx="7429500" cy="24650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4750">
                  <a:extLst>
                    <a:ext uri="{9D8B030D-6E8A-4147-A177-3AD203B41FA5}">
                      <a16:colId xmlns:a16="http://schemas.microsoft.com/office/drawing/2014/main" val="390202262"/>
                    </a:ext>
                  </a:extLst>
                </a:gridCol>
                <a:gridCol w="3714750">
                  <a:extLst>
                    <a:ext uri="{9D8B030D-6E8A-4147-A177-3AD203B41FA5}">
                      <a16:colId xmlns:a16="http://schemas.microsoft.com/office/drawing/2014/main" val="2218209202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r>
                        <a:rPr lang="en-US" sz="1100" dirty="0"/>
                        <a:t>Data Clause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Explanation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153013811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copy ( list )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Allocates memory on GPU and copies data from host to GPU when entering region</a:t>
                      </a:r>
                      <a:r>
                        <a:rPr lang="en-US" sz="1100" baseline="0" dirty="0"/>
                        <a:t> and copies data to the host when exiting region.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970483506"/>
                  </a:ext>
                </a:extLst>
              </a:tr>
              <a:tr h="38862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copyin</a:t>
                      </a:r>
                      <a:r>
                        <a:rPr lang="en-US" sz="11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( list )</a:t>
                      </a:r>
                    </a:p>
                    <a:p>
                      <a:endParaRPr lang="en-US" sz="11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Allocates memory on GPU and copies data from host to GPU when</a:t>
                      </a:r>
                      <a:r>
                        <a:rPr lang="en-US" sz="1100" baseline="0" dirty="0"/>
                        <a:t> entering region.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130378992"/>
                  </a:ext>
                </a:extLst>
              </a:tr>
              <a:tr h="38862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copyout</a:t>
                      </a:r>
                      <a:r>
                        <a:rPr lang="en-US" sz="11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( list )</a:t>
                      </a:r>
                    </a:p>
                    <a:p>
                      <a:endParaRPr lang="en-US" sz="11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Allocates</a:t>
                      </a:r>
                      <a:r>
                        <a:rPr lang="en-US" sz="1100" baseline="0" dirty="0"/>
                        <a:t> memory on GPU and copies data to the host when exiting region.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119633344"/>
                  </a:ext>
                </a:extLst>
              </a:tr>
              <a:tr h="38862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create ( list )</a:t>
                      </a:r>
                    </a:p>
                    <a:p>
                      <a:endParaRPr lang="en-US" sz="11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Allocates memory on GPU but does not copy.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268333985"/>
                  </a:ext>
                </a:extLst>
              </a:tr>
              <a:tr h="38862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present ( list )</a:t>
                      </a:r>
                    </a:p>
                    <a:p>
                      <a:endParaRPr lang="en-US" sz="11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Data is already present on</a:t>
                      </a:r>
                      <a:r>
                        <a:rPr lang="en-US" sz="1100" baseline="0" dirty="0"/>
                        <a:t> GPU from another containing data region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7317720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206073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OpenACC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This clauses are not simple to use</a:t>
            </a:r>
          </a:p>
          <a:p>
            <a:r>
              <a:rPr lang="en-US" sz="2400" dirty="0"/>
              <a:t>Compiler sometimes cannot determine size of arrays</a:t>
            </a:r>
          </a:p>
          <a:p>
            <a:pPr lvl="1"/>
            <a:r>
              <a:rPr lang="en-US" sz="2100" dirty="0"/>
              <a:t>Must specify explicitly using data clauses and array “shape”</a:t>
            </a:r>
          </a:p>
        </p:txBody>
      </p:sp>
    </p:spTree>
    <p:extLst>
      <p:ext uri="{BB962C8B-B14F-4D97-AF65-F5344CB8AC3E}">
        <p14:creationId xmlns:p14="http://schemas.microsoft.com/office/powerpoint/2010/main" val="35183272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OpenACC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1553227" y="1459282"/>
            <a:ext cx="6234113" cy="326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3039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9685" y="1416615"/>
            <a:ext cx="5569033" cy="33235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OpenACC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4930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OpenACC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r>
              <a:rPr lang="en-US" sz="2400" dirty="0"/>
              <a:t>Other Speed Up options</a:t>
            </a:r>
          </a:p>
          <a:p>
            <a:pPr lvl="1"/>
            <a:r>
              <a:rPr lang="en-US" sz="2100" dirty="0" err="1"/>
              <a:t>OpenACC</a:t>
            </a:r>
            <a:r>
              <a:rPr lang="en-US" sz="2100" dirty="0"/>
              <a:t> gives us more detailed control over parallelization</a:t>
            </a:r>
          </a:p>
          <a:p>
            <a:pPr lvl="2"/>
            <a:r>
              <a:rPr lang="en-US" sz="1500" dirty="0"/>
              <a:t>Via gang, worker, and vector clauses</a:t>
            </a:r>
          </a:p>
          <a:p>
            <a:pPr lvl="1"/>
            <a:r>
              <a:rPr lang="en-US" sz="2100" dirty="0"/>
              <a:t>By understanding more about </a:t>
            </a:r>
            <a:r>
              <a:rPr lang="en-US" sz="2100" dirty="0" err="1"/>
              <a:t>OpenACC</a:t>
            </a:r>
            <a:r>
              <a:rPr lang="en-US" sz="2100" dirty="0"/>
              <a:t> execution model and GPU hardware organization, we can get higher speedups on this code</a:t>
            </a:r>
          </a:p>
          <a:p>
            <a:pPr lvl="1"/>
            <a:r>
              <a:rPr lang="en-US" sz="2100" dirty="0"/>
              <a:t>By understanding bottlenecks in the code via profiling, we can reorganize the code for higher performance</a:t>
            </a:r>
          </a:p>
        </p:txBody>
      </p:sp>
    </p:spTree>
    <p:extLst>
      <p:ext uri="{BB962C8B-B14F-4D97-AF65-F5344CB8AC3E}">
        <p14:creationId xmlns:p14="http://schemas.microsoft.com/office/powerpoint/2010/main" val="3276227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OpenACC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400" dirty="0"/>
              <a:t>Finding parallelism in your code</a:t>
            </a:r>
          </a:p>
          <a:p>
            <a:pPr lvl="1"/>
            <a:r>
              <a:rPr lang="en-US" sz="2100" dirty="0"/>
              <a:t>Nested for loops are best for parallelization</a:t>
            </a:r>
          </a:p>
          <a:p>
            <a:pPr lvl="1"/>
            <a:r>
              <a:rPr lang="en-US" sz="2100" dirty="0"/>
              <a:t>Large loop counts needed to offset GPU/</a:t>
            </a:r>
            <a:r>
              <a:rPr lang="en-US" sz="2100" dirty="0" err="1"/>
              <a:t>memcpy</a:t>
            </a:r>
            <a:r>
              <a:rPr lang="en-US" sz="2100" dirty="0"/>
              <a:t> overhead</a:t>
            </a:r>
          </a:p>
          <a:p>
            <a:pPr lvl="1"/>
            <a:r>
              <a:rPr lang="en-US" sz="2100" dirty="0"/>
              <a:t>Iterations of loops must be independent of each other</a:t>
            </a:r>
          </a:p>
          <a:p>
            <a:pPr lvl="1"/>
            <a:r>
              <a:rPr lang="en-US" sz="2100" dirty="0"/>
              <a:t>Compiler must be able to figure outsizes of data regions</a:t>
            </a:r>
          </a:p>
          <a:p>
            <a:pPr lvl="1"/>
            <a:r>
              <a:rPr lang="en-US" sz="2100" dirty="0"/>
              <a:t>Pointer arithmetic should be avoided if possible</a:t>
            </a:r>
          </a:p>
          <a:p>
            <a:pPr lvl="1"/>
            <a:r>
              <a:rPr lang="en-US" sz="2100" dirty="0"/>
              <a:t>Function calls within accelerated region must be </a:t>
            </a:r>
            <a:r>
              <a:rPr lang="en-US" sz="2100" dirty="0" err="1"/>
              <a:t>inlineable</a:t>
            </a:r>
            <a:r>
              <a:rPr lang="en-US" sz="21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199389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OpenACC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sz="2100" dirty="0"/>
              <a:t>Tips and tricks</a:t>
            </a:r>
          </a:p>
          <a:p>
            <a:pPr lvl="1">
              <a:lnSpc>
                <a:spcPct val="100000"/>
              </a:lnSpc>
            </a:pPr>
            <a:r>
              <a:rPr lang="en-US" sz="1800" dirty="0"/>
              <a:t>(PGI) Use time option to learn where time is being spent</a:t>
            </a:r>
          </a:p>
          <a:p>
            <a:pPr lvl="1">
              <a:lnSpc>
                <a:spcPct val="100000"/>
              </a:lnSpc>
            </a:pPr>
            <a:r>
              <a:rPr lang="en-US" sz="1800" dirty="0"/>
              <a:t>Eliminate pointer arithmetic</a:t>
            </a:r>
          </a:p>
          <a:p>
            <a:pPr lvl="1">
              <a:lnSpc>
                <a:spcPct val="100000"/>
              </a:lnSpc>
            </a:pPr>
            <a:r>
              <a:rPr lang="en-US" sz="1800" dirty="0"/>
              <a:t>Avoid Inline function class in directive regions</a:t>
            </a:r>
          </a:p>
          <a:p>
            <a:pPr lvl="1">
              <a:lnSpc>
                <a:spcPct val="100000"/>
              </a:lnSpc>
            </a:pPr>
            <a:r>
              <a:rPr lang="en-US" sz="1800" dirty="0"/>
              <a:t>Use contiguous memory for multi-dimensional arrays (optimize data locality)</a:t>
            </a:r>
          </a:p>
          <a:p>
            <a:pPr lvl="1">
              <a:lnSpc>
                <a:spcPct val="100000"/>
              </a:lnSpc>
            </a:pPr>
            <a:r>
              <a:rPr lang="en-US" sz="1800" dirty="0"/>
              <a:t>Use data regions to avoid excessive memory transfers</a:t>
            </a:r>
          </a:p>
          <a:p>
            <a:pPr lvl="1">
              <a:lnSpc>
                <a:spcPct val="100000"/>
              </a:lnSpc>
            </a:pPr>
            <a:r>
              <a:rPr lang="en-US" sz="1800" dirty="0"/>
              <a:t>Write parallelizable loops</a:t>
            </a:r>
          </a:p>
          <a:p>
            <a:pPr lvl="1">
              <a:lnSpc>
                <a:spcPct val="100000"/>
              </a:lnSpc>
            </a:pPr>
            <a:r>
              <a:rPr lang="en-US" sz="1800" dirty="0"/>
              <a:t>Write rectangular loops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6509" y="3477314"/>
            <a:ext cx="3059375" cy="116739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3765" y="4156037"/>
            <a:ext cx="2859785" cy="844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6988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3620E8-E35A-4841-B1E1-8F84F1FE10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Features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B628B04-CB3E-4B7F-8272-2662A57F4B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3200" dirty="0"/>
              <a:t>Not covered during previous sessions</a:t>
            </a:r>
          </a:p>
        </p:txBody>
      </p:sp>
    </p:spTree>
    <p:extLst>
      <p:ext uri="{BB962C8B-B14F-4D97-AF65-F5344CB8AC3E}">
        <p14:creationId xmlns:p14="http://schemas.microsoft.com/office/powerpoint/2010/main" val="14131245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 available on Pascal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More P100 Features: compute preemption, new instruction, larger L2 cache, more…</a:t>
            </a:r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9482" y="2327777"/>
            <a:ext cx="6050756" cy="1378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1624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“On a GPU to get 10x speedup is easy, to get 50x is hard.”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Perhaad</a:t>
            </a:r>
            <a:r>
              <a:rPr lang="en-US" dirty="0"/>
              <a:t> Mistry, PhD</a:t>
            </a:r>
          </a:p>
        </p:txBody>
      </p:sp>
    </p:spTree>
    <p:extLst>
      <p:ext uri="{BB962C8B-B14F-4D97-AF65-F5344CB8AC3E}">
        <p14:creationId xmlns:p14="http://schemas.microsoft.com/office/powerpoint/2010/main" val="41277129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Tesla P100 GPU: GP100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56 SMs (next slide)</a:t>
            </a:r>
          </a:p>
          <a:p>
            <a:r>
              <a:rPr lang="en-US" dirty="0"/>
              <a:t>3584 CUDA cores</a:t>
            </a:r>
          </a:p>
          <a:p>
            <a:r>
              <a:rPr lang="en-US" dirty="0"/>
              <a:t>5.3 TF Double Precision</a:t>
            </a:r>
          </a:p>
          <a:p>
            <a:r>
              <a:rPr lang="en-US" dirty="0"/>
              <a:t>10.6 TF Single Precision</a:t>
            </a:r>
          </a:p>
          <a:p>
            <a:r>
              <a:rPr lang="en-US" dirty="0"/>
              <a:t>21.2 TF Half Precision</a:t>
            </a:r>
          </a:p>
          <a:p>
            <a:r>
              <a:rPr lang="en-US" dirty="0"/>
              <a:t>16 GB HBM</a:t>
            </a:r>
          </a:p>
          <a:p>
            <a:r>
              <a:rPr lang="en-US" dirty="0"/>
              <a:t>720 GB/s Bandwidth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6078" y="1832011"/>
            <a:ext cx="4336256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885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GP100 SM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64 CUDA Cores</a:t>
            </a:r>
          </a:p>
          <a:p>
            <a:r>
              <a:rPr lang="en-US" dirty="0"/>
              <a:t>256 KB Register File</a:t>
            </a:r>
          </a:p>
          <a:p>
            <a:r>
              <a:rPr lang="en-US" dirty="0"/>
              <a:t>64 KB Shared memory</a:t>
            </a:r>
          </a:p>
          <a:p>
            <a:r>
              <a:rPr lang="en-US" dirty="0"/>
              <a:t>2048 active threads</a:t>
            </a:r>
          </a:p>
          <a:p>
            <a:r>
              <a:rPr lang="en-US" dirty="0"/>
              <a:t>32 active blocks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2852" y="1587879"/>
            <a:ext cx="3657600" cy="2707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0824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IEEE 754 Floating point on GP100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1540701" y="1765192"/>
            <a:ext cx="5938832" cy="1566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9928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GPU Performance Comparison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1791222" y="1868618"/>
            <a:ext cx="5900738" cy="179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6943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NVLINK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P100 supports 4 </a:t>
            </a:r>
            <a:r>
              <a:rPr lang="en-US" dirty="0" err="1"/>
              <a:t>NVLinks</a:t>
            </a:r>
            <a:endParaRPr lang="en-US" dirty="0"/>
          </a:p>
          <a:p>
            <a:r>
              <a:rPr lang="en-US" dirty="0"/>
              <a:t>Up to 94% bandwidth efficiency</a:t>
            </a:r>
          </a:p>
          <a:p>
            <a:r>
              <a:rPr lang="en-US" dirty="0"/>
              <a:t>Supports read/writes/atomics to peer GPU</a:t>
            </a:r>
          </a:p>
          <a:p>
            <a:r>
              <a:rPr lang="en-US" dirty="0"/>
              <a:t>Supports read/write access to </a:t>
            </a:r>
            <a:r>
              <a:rPr lang="en-US" dirty="0" err="1"/>
              <a:t>NVLink</a:t>
            </a:r>
            <a:r>
              <a:rPr lang="en-US" dirty="0"/>
              <a:t>-enabled CPU</a:t>
            </a:r>
          </a:p>
          <a:p>
            <a:r>
              <a:rPr lang="en-US" dirty="0"/>
              <a:t>Links can be ganged for higher bandwidth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0475" y="1827556"/>
            <a:ext cx="2871788" cy="2336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8438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HBM2: 720 GB/SEC Bandwidth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1510379" y="1916913"/>
            <a:ext cx="6122988" cy="199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7792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CUDA 8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1841326" y="1670850"/>
            <a:ext cx="5786438" cy="2486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6991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CUDA 8 Unified memory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2129424" y="1731175"/>
            <a:ext cx="5772150" cy="236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4049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CUDA 8 Unified memory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On-Demand Paging</a:t>
            </a:r>
          </a:p>
          <a:p>
            <a:pPr lvl="1"/>
            <a:r>
              <a:rPr lang="en-US" dirty="0"/>
              <a:t>New use cases such as graph algorithms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6068" y="2193539"/>
            <a:ext cx="4642656" cy="2603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3700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CUDA 8 Profiler Features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Including </a:t>
            </a:r>
          </a:p>
          <a:p>
            <a:pPr lvl="1"/>
            <a:r>
              <a:rPr lang="en-US" dirty="0"/>
              <a:t>Dependency analysis</a:t>
            </a:r>
          </a:p>
          <a:p>
            <a:pPr lvl="1"/>
            <a:r>
              <a:rPr lang="en-US" dirty="0" err="1"/>
              <a:t>OpenACC</a:t>
            </a:r>
            <a:r>
              <a:rPr lang="en-US" dirty="0"/>
              <a:t> profiling</a:t>
            </a:r>
          </a:p>
          <a:p>
            <a:pPr lvl="1"/>
            <a:r>
              <a:rPr lang="en-US" dirty="0"/>
              <a:t>Profile CPU Code with NVVP</a:t>
            </a:r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1582" y="1742288"/>
            <a:ext cx="4787144" cy="234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84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Last class!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Thank you everyone for attending!</a:t>
            </a:r>
          </a:p>
        </p:txBody>
      </p:sp>
    </p:spTree>
    <p:extLst>
      <p:ext uri="{BB962C8B-B14F-4D97-AF65-F5344CB8AC3E}">
        <p14:creationId xmlns:p14="http://schemas.microsoft.com/office/powerpoint/2010/main" val="2310921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561D9-8EB0-44EC-A8B3-345906CBB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 available on Volta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1DCCBF1-03E5-48EB-855A-174EB3A5D90B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593575" y="1936707"/>
            <a:ext cx="8162925" cy="174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4745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Tesla P100 GPU: GP100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80 SMs</a:t>
            </a:r>
          </a:p>
          <a:p>
            <a:r>
              <a:rPr lang="en-US" dirty="0"/>
              <a:t>5120 CUDA cores</a:t>
            </a:r>
          </a:p>
          <a:p>
            <a:r>
              <a:rPr lang="en-US" dirty="0"/>
              <a:t>640 Tensor Cores</a:t>
            </a:r>
          </a:p>
          <a:p>
            <a:r>
              <a:rPr lang="en-US" dirty="0"/>
              <a:t>16 GB HBM2</a:t>
            </a:r>
          </a:p>
          <a:p>
            <a:r>
              <a:rPr lang="en-US" dirty="0"/>
              <a:t>900 GB/s Bandwidth HBM2</a:t>
            </a:r>
          </a:p>
          <a:p>
            <a:r>
              <a:rPr lang="en-US" dirty="0"/>
              <a:t>300 GB/s </a:t>
            </a:r>
            <a:r>
              <a:rPr lang="en-US" dirty="0" err="1"/>
              <a:t>NVLink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9D4A8F-2796-44D6-B5AB-028710DF4E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8843" y="1686194"/>
            <a:ext cx="4733997" cy="269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5552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GV100 SM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64 FP32 units</a:t>
            </a:r>
          </a:p>
          <a:p>
            <a:r>
              <a:rPr lang="en-US" dirty="0"/>
              <a:t>32 FP64 units</a:t>
            </a:r>
          </a:p>
          <a:p>
            <a:r>
              <a:rPr lang="en-US" dirty="0"/>
              <a:t>64 INT32 units</a:t>
            </a:r>
          </a:p>
          <a:p>
            <a:r>
              <a:rPr lang="en-US" dirty="0"/>
              <a:t>8 Tensor Cores </a:t>
            </a:r>
          </a:p>
          <a:p>
            <a:r>
              <a:rPr lang="en-US" dirty="0"/>
              <a:t>256 KB Register File</a:t>
            </a:r>
          </a:p>
          <a:p>
            <a:r>
              <a:rPr lang="en-US" dirty="0"/>
              <a:t>128 KB L1/Shared memory</a:t>
            </a:r>
          </a:p>
          <a:p>
            <a:r>
              <a:rPr lang="en-US" dirty="0"/>
              <a:t>2048 active threads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2852" y="1587879"/>
            <a:ext cx="3657600" cy="2707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6789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GPU Performance Comparison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2433A1D-9FDB-4D28-B2C6-5ED7A397B119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1408779" y="1352327"/>
            <a:ext cx="6326188" cy="326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9087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NVLINK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V100 supports 6 </a:t>
            </a:r>
            <a:r>
              <a:rPr lang="en-US" dirty="0" err="1"/>
              <a:t>NVLinks</a:t>
            </a:r>
            <a:endParaRPr lang="en-US" dirty="0"/>
          </a:p>
          <a:p>
            <a:r>
              <a:rPr lang="en-US" dirty="0"/>
              <a:t>28% Faster signaling</a:t>
            </a:r>
          </a:p>
          <a:p>
            <a:r>
              <a:rPr lang="en-US" dirty="0"/>
              <a:t>300 GB/s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06D655-886C-4F83-A3E8-1C47875D98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6744" y="800100"/>
            <a:ext cx="4593431" cy="3971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0390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HBM2: 900 GB/s Bandwidth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FBA5291-44DC-480E-9B74-D04F9D455BD2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 rotWithShape="1">
          <a:blip r:embed="rId2"/>
          <a:srcRect t="1" b="1523"/>
          <a:stretch/>
        </p:blipFill>
        <p:spPr>
          <a:xfrm>
            <a:off x="1528176" y="1576061"/>
            <a:ext cx="6446838" cy="308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1052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E98F5-A05C-44FE-A205-7A3451E7B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13AD5A-486F-48DE-A37C-B96B4D7F64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GPU’s are more and more being used for Deep learning and machine learning applications.</a:t>
            </a:r>
          </a:p>
          <a:p>
            <a:r>
              <a:rPr lang="en-US" dirty="0"/>
              <a:t>Take this opportunity that you already know how GPU’s work and delve into deep learning applications with GPU’s.</a:t>
            </a:r>
          </a:p>
          <a:p>
            <a:r>
              <a:rPr lang="en-US" dirty="0">
                <a:hlinkClick r:id="rId2"/>
              </a:rPr>
              <a:t>https://www.nvidia.com/en-us/deep-learning-ai/education/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319517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561D9-8EB0-44EC-A8B3-345906CBB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 available on Volta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9AAB9E-4F2E-4CBD-96CA-33CD9D857A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Many more features I can’t cover today, including cooperative threads, tensor cores, etc.</a:t>
            </a:r>
          </a:p>
          <a:p>
            <a:r>
              <a:rPr lang="en-US" dirty="0"/>
              <a:t>Look into them in the following links:</a:t>
            </a:r>
          </a:p>
          <a:p>
            <a:pPr lvl="1"/>
            <a:r>
              <a:rPr lang="en-US" dirty="0">
                <a:hlinkClick r:id="rId2"/>
              </a:rPr>
              <a:t>http://on-demand.gputechconf.com/gtc/2017/presentation/s7798-luke-durant-inside-volta.pdf</a:t>
            </a:r>
            <a:r>
              <a:rPr lang="en-US" dirty="0"/>
              <a:t> </a:t>
            </a:r>
          </a:p>
          <a:p>
            <a:pPr lvl="1"/>
            <a:r>
              <a:rPr lang="en-US" dirty="0">
                <a:hlinkClick r:id="rId3"/>
              </a:rPr>
              <a:t>https://devblogs.nvidia.com/parallelforall/cuda-9-features-revealed/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79225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Throw-Down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Lets do this!</a:t>
            </a:r>
          </a:p>
        </p:txBody>
      </p:sp>
    </p:spTree>
    <p:extLst>
      <p:ext uri="{BB962C8B-B14F-4D97-AF65-F5344CB8AC3E}">
        <p14:creationId xmlns:p14="http://schemas.microsoft.com/office/powerpoint/2010/main" val="13649714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9138C2-AA8B-42B2-84DC-257D2BD40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of what we learned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DDDB4E-F7E1-4A74-9A0F-25E15CABE9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r>
              <a:rPr lang="en-US" dirty="0"/>
              <a:t>Why parallelism is important (Session 01)</a:t>
            </a:r>
          </a:p>
          <a:p>
            <a:pPr>
              <a:spcBef>
                <a:spcPts val="0"/>
              </a:spcBef>
            </a:pPr>
            <a:r>
              <a:rPr lang="en-US" dirty="0"/>
              <a:t>How GPUs execution model work (Session 02)</a:t>
            </a:r>
          </a:p>
          <a:p>
            <a:pPr>
              <a:spcBef>
                <a:spcPts val="0"/>
              </a:spcBef>
            </a:pPr>
            <a:r>
              <a:rPr lang="en-US" dirty="0"/>
              <a:t>How to use the server and write GPU code (Session 03 – lab)</a:t>
            </a:r>
          </a:p>
          <a:p>
            <a:pPr>
              <a:spcBef>
                <a:spcPts val="0"/>
              </a:spcBef>
            </a:pPr>
            <a:r>
              <a:rPr lang="en-US" dirty="0"/>
              <a:t>How the GPU memory system works (Session 04)</a:t>
            </a:r>
          </a:p>
          <a:p>
            <a:pPr>
              <a:spcBef>
                <a:spcPts val="0"/>
              </a:spcBef>
            </a:pPr>
            <a:r>
              <a:rPr lang="en-US" dirty="0"/>
              <a:t>How to use global memory efficiently (Session 05 – lab)</a:t>
            </a:r>
          </a:p>
          <a:p>
            <a:pPr>
              <a:spcBef>
                <a:spcPts val="0"/>
              </a:spcBef>
            </a:pPr>
            <a:r>
              <a:rPr lang="en-US" dirty="0"/>
              <a:t>How to use shared memory efficiently (Session 06 – lab)</a:t>
            </a:r>
          </a:p>
          <a:p>
            <a:pPr>
              <a:spcBef>
                <a:spcPts val="0"/>
              </a:spcBef>
            </a:pPr>
            <a:r>
              <a:rPr lang="en-US" dirty="0"/>
              <a:t>Advanced techniques to reduce execution time (pinned memory and streams), reduce complexity for programmer with unified memory and dynamic parallelism (Session 07)</a:t>
            </a:r>
          </a:p>
          <a:p>
            <a:pPr>
              <a:spcBef>
                <a:spcPts val="0"/>
              </a:spcBef>
            </a:pPr>
            <a:r>
              <a:rPr lang="en-US" dirty="0"/>
              <a:t>Using these techniques to show they help (Session 08 – lab)</a:t>
            </a:r>
          </a:p>
          <a:p>
            <a:pPr>
              <a:spcBef>
                <a:spcPts val="0"/>
              </a:spcBef>
            </a:pPr>
            <a:r>
              <a:rPr lang="en-US" dirty="0"/>
              <a:t>Very basic outline of image processing (Session 09)</a:t>
            </a:r>
          </a:p>
          <a:p>
            <a:pPr>
              <a:spcBef>
                <a:spcPts val="0"/>
              </a:spcBef>
            </a:pPr>
            <a:r>
              <a:rPr lang="en-US" dirty="0"/>
              <a:t>Different image processing algorithm GPU implementations (Session 10 - lab)</a:t>
            </a:r>
          </a:p>
          <a:p>
            <a:pPr>
              <a:spcBef>
                <a:spcPts val="0"/>
              </a:spcBef>
            </a:pPr>
            <a:r>
              <a:rPr lang="en-US" dirty="0"/>
              <a:t>Efficient parallel implementation of popular algorithms (Session 11)</a:t>
            </a:r>
          </a:p>
        </p:txBody>
      </p:sp>
    </p:spTree>
    <p:extLst>
      <p:ext uri="{BB962C8B-B14F-4D97-AF65-F5344CB8AC3E}">
        <p14:creationId xmlns:p14="http://schemas.microsoft.com/office/powerpoint/2010/main" val="32578263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Survey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700" dirty="0"/>
              <a:t>Please fill out this anonymous survey:</a:t>
            </a:r>
          </a:p>
          <a:p>
            <a:pPr marL="0" indent="0">
              <a:buNone/>
            </a:pPr>
            <a:r>
              <a:rPr lang="en-US" altLang="en-US" sz="2700" dirty="0">
                <a:solidFill>
                  <a:srgbClr val="1155CC"/>
                </a:solidFill>
                <a:cs typeface="Arial" panose="020B0604020202020204" pitchFamily="34" charset="0"/>
                <a:hlinkClick r:id="rId2"/>
              </a:rPr>
              <a:t>https://goo.gl/forms/EvccPLoJdvxFiIiY2</a:t>
            </a:r>
            <a:endParaRPr lang="en-US" altLang="en-US" sz="2700" dirty="0">
              <a:solidFill>
                <a:srgbClr val="1155CC"/>
              </a:solidFill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altLang="en-US" sz="2700" dirty="0">
                <a:solidFill>
                  <a:schemeClr val="tx1"/>
                </a:solidFill>
              </a:rPr>
              <a:t>… and be constructive </a:t>
            </a:r>
            <a:r>
              <a:rPr lang="en-US" altLang="en-US" sz="2700" dirty="0">
                <a:solidFill>
                  <a:schemeClr val="tx1"/>
                </a:solidFill>
                <a:sym typeface="Wingdings" panose="05000000000000000000" pitchFamily="2" charset="2"/>
              </a:rPr>
              <a:t></a:t>
            </a:r>
            <a:endParaRPr lang="en-US" altLang="en-US" sz="21525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3061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AA9A17B-C1F7-4F4F-8B4F-DFBF8A63B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do next?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63F6E5A-8CEA-4785-862A-D0A56396F1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that you know the basics</a:t>
            </a:r>
          </a:p>
          <a:p>
            <a:pPr lvl="1"/>
            <a:r>
              <a:rPr lang="en-US" dirty="0"/>
              <a:t>you can learn more advanced features/new features.</a:t>
            </a:r>
          </a:p>
          <a:p>
            <a:pPr lvl="1"/>
            <a:r>
              <a:rPr lang="en-US" dirty="0"/>
              <a:t>you can apply what you learn to research projects.</a:t>
            </a:r>
          </a:p>
          <a:p>
            <a:pPr lvl="1"/>
            <a:r>
              <a:rPr lang="en-US" dirty="0"/>
              <a:t>you can build upon this knowledge to do better in school </a:t>
            </a:r>
            <a:r>
              <a:rPr lang="en-US" dirty="0">
                <a:sym typeface="Wingdings" panose="05000000000000000000" pitchFamily="2" charset="2"/>
              </a:rPr>
              <a:t></a:t>
            </a:r>
          </a:p>
          <a:p>
            <a:r>
              <a:rPr lang="en-US" dirty="0">
                <a:sym typeface="Wingdings" panose="05000000000000000000" pitchFamily="2" charset="2"/>
              </a:rPr>
              <a:t>Let’s go over some of these features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3988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OpenACC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3 ways to accelerate applications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4858" y="1905786"/>
            <a:ext cx="5875979" cy="2378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9813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OpenACC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-125" y="1352327"/>
            <a:ext cx="4387002" cy="3123073"/>
          </a:xfrm>
        </p:spPr>
        <p:txBody>
          <a:bodyPr>
            <a:normAutofit lnSpcReduction="10000"/>
          </a:bodyPr>
          <a:lstStyle/>
          <a:p>
            <a:pPr>
              <a:lnSpc>
                <a:spcPct val="110000"/>
              </a:lnSpc>
            </a:pPr>
            <a:r>
              <a:rPr lang="en-US" sz="2700" dirty="0"/>
              <a:t>Directives</a:t>
            </a:r>
          </a:p>
          <a:p>
            <a:pPr lvl="1">
              <a:lnSpc>
                <a:spcPct val="110000"/>
              </a:lnSpc>
            </a:pPr>
            <a:r>
              <a:rPr lang="en-US" sz="2400" dirty="0"/>
              <a:t>Simple Compiler hints</a:t>
            </a:r>
          </a:p>
          <a:p>
            <a:pPr lvl="1">
              <a:lnSpc>
                <a:spcPct val="110000"/>
              </a:lnSpc>
            </a:pPr>
            <a:r>
              <a:rPr lang="en-US" sz="2400" dirty="0"/>
              <a:t>Compiler parallelizes code</a:t>
            </a:r>
          </a:p>
          <a:p>
            <a:pPr lvl="1">
              <a:lnSpc>
                <a:spcPct val="110000"/>
              </a:lnSpc>
            </a:pPr>
            <a:r>
              <a:rPr lang="en-US" sz="2400" dirty="0"/>
              <a:t>Works on many-core GPUs and multicore CPUs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8777" y="1650595"/>
            <a:ext cx="3747983" cy="2963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744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Isabella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470</TotalTime>
  <Words>1131</Words>
  <Application>Microsoft Office PowerPoint</Application>
  <PresentationFormat>On-screen Show (16:9)</PresentationFormat>
  <Paragraphs>206</Paragraphs>
  <Slides>48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5" baseType="lpstr">
      <vt:lpstr>Wingdings</vt:lpstr>
      <vt:lpstr>Arial</vt:lpstr>
      <vt:lpstr>Raleway Light</vt:lpstr>
      <vt:lpstr>Playfair Display</vt:lpstr>
      <vt:lpstr>Calibri</vt:lpstr>
      <vt:lpstr>Courier New</vt:lpstr>
      <vt:lpstr>Isabella template</vt:lpstr>
      <vt:lpstr>GPU Programming (in CUDA)</vt:lpstr>
      <vt:lpstr>Outline</vt:lpstr>
      <vt:lpstr>“On a GPU to get 10x speedup is easy, to get 50x is hard.”</vt:lpstr>
      <vt:lpstr>Last class!</vt:lpstr>
      <vt:lpstr>Summary of what we learned</vt:lpstr>
      <vt:lpstr>Survey</vt:lpstr>
      <vt:lpstr>What to do next?</vt:lpstr>
      <vt:lpstr>OpenACC</vt:lpstr>
      <vt:lpstr>OpenACC</vt:lpstr>
      <vt:lpstr>OpenACC</vt:lpstr>
      <vt:lpstr>OpenACC</vt:lpstr>
      <vt:lpstr>OpenACC</vt:lpstr>
      <vt:lpstr>OpenACC</vt:lpstr>
      <vt:lpstr>OpenACC</vt:lpstr>
      <vt:lpstr>OpenACC</vt:lpstr>
      <vt:lpstr>OpenACC</vt:lpstr>
      <vt:lpstr>OpenACC</vt:lpstr>
      <vt:lpstr>OpenACC</vt:lpstr>
      <vt:lpstr>OpenACC</vt:lpstr>
      <vt:lpstr>OpenACC</vt:lpstr>
      <vt:lpstr>OpenACC</vt:lpstr>
      <vt:lpstr>OpenACC</vt:lpstr>
      <vt:lpstr>OpenACC</vt:lpstr>
      <vt:lpstr>OpenACC</vt:lpstr>
      <vt:lpstr>OpenACC</vt:lpstr>
      <vt:lpstr>OpenACC</vt:lpstr>
      <vt:lpstr>OpenACC</vt:lpstr>
      <vt:lpstr>Other Features</vt:lpstr>
      <vt:lpstr>Features available on Pascal</vt:lpstr>
      <vt:lpstr>Tesla P100 GPU: GP100</vt:lpstr>
      <vt:lpstr>GP100 SM</vt:lpstr>
      <vt:lpstr>IEEE 754 Floating point on GP100</vt:lpstr>
      <vt:lpstr>GPU Performance Comparison</vt:lpstr>
      <vt:lpstr>NVLINK</vt:lpstr>
      <vt:lpstr>HBM2: 720 GB/SEC Bandwidth</vt:lpstr>
      <vt:lpstr>CUDA 8</vt:lpstr>
      <vt:lpstr>CUDA 8 Unified memory</vt:lpstr>
      <vt:lpstr>CUDA 8 Unified memory</vt:lpstr>
      <vt:lpstr>More CUDA 8 Profiler Features</vt:lpstr>
      <vt:lpstr>Features available on Volta</vt:lpstr>
      <vt:lpstr>Tesla P100 GPU: GP100</vt:lpstr>
      <vt:lpstr>GV100 SM</vt:lpstr>
      <vt:lpstr>GPU Performance Comparison</vt:lpstr>
      <vt:lpstr>NVLINK</vt:lpstr>
      <vt:lpstr>HBM2: 900 GB/s Bandwidth</vt:lpstr>
      <vt:lpstr>Deep Learning</vt:lpstr>
      <vt:lpstr>Features available on Volta</vt:lpstr>
      <vt:lpstr>Throw-Down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GPU Programming (in CUDA)</dc:title>
  <cp:lastModifiedBy>Julian Gutierrez</cp:lastModifiedBy>
  <cp:revision>62</cp:revision>
  <dcterms:modified xsi:type="dcterms:W3CDTF">2018-11-02T21:43:15Z</dcterms:modified>
</cp:coreProperties>
</file>